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76" r:id="rId8"/>
    <p:sldId id="277" r:id="rId9"/>
    <p:sldId id="259" r:id="rId10"/>
    <p:sldId id="270" r:id="rId11"/>
    <p:sldId id="268" r:id="rId12"/>
    <p:sldId id="269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78" autoAdjust="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9EBE-57D5-4212-92FA-DB81F4875D77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5D7159-868E-4D30-94E2-5FC8087DA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9EBE-57D5-4212-92FA-DB81F4875D77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7159-868E-4D30-94E2-5FC8087DA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05D7159-868E-4D30-94E2-5FC8087DA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9EBE-57D5-4212-92FA-DB81F4875D77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9EBE-57D5-4212-92FA-DB81F4875D77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05D7159-868E-4D30-94E2-5FC8087DA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9EBE-57D5-4212-92FA-DB81F4875D77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5D7159-868E-4D30-94E2-5FC8087DA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DCF9EBE-57D5-4212-92FA-DB81F4875D77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7159-868E-4D30-94E2-5FC8087DA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9EBE-57D5-4212-92FA-DB81F4875D77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05D7159-868E-4D30-94E2-5FC8087DA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9EBE-57D5-4212-92FA-DB81F4875D77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05D7159-868E-4D30-94E2-5FC8087DA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9EBE-57D5-4212-92FA-DB81F4875D77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5D7159-868E-4D30-94E2-5FC8087DA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5D7159-868E-4D30-94E2-5FC8087DA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9EBE-57D5-4212-92FA-DB81F4875D77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05D7159-868E-4D30-94E2-5FC8087DA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DCF9EBE-57D5-4212-92FA-DB81F4875D77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DCF9EBE-57D5-4212-92FA-DB81F4875D77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5D7159-868E-4D30-94E2-5FC8087DA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dadmin.com/cu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4582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>
                <a:solidFill>
                  <a:schemeClr val="tx1"/>
                </a:solidFill>
              </a:rPr>
              <a:t>Electronic Theses/Dissertation (ETD) </a:t>
            </a:r>
            <a:r>
              <a:rPr lang="en-US" sz="4400" b="1" dirty="0" smtClean="0">
                <a:solidFill>
                  <a:schemeClr val="tx1"/>
                </a:solidFill>
              </a:rPr>
              <a:t>Submissions at ProQuest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s://ci3.googleusercontent.com/mail-sig/AIorK4w2alTy6-iMbdn9sdIb954cm6KWfXgc-qnGDuj4g8B1RykWfmrjEwicAjznks1Y9IXYxv4AS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58" y="2819400"/>
            <a:ext cx="6148484" cy="3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12024" r="2500" b="3808"/>
          <a:stretch>
            <a:fillRect/>
          </a:stretch>
        </p:blipFill>
        <p:spPr bwMode="auto">
          <a:xfrm>
            <a:off x="762000" y="1143000"/>
            <a:ext cx="7848600" cy="52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>
          <a:xfrm>
            <a:off x="6096000" y="533400"/>
            <a:ext cx="2286000" cy="3124200"/>
          </a:xfrm>
          <a:prstGeom prst="borderCallout1">
            <a:avLst>
              <a:gd name="adj1" fmla="val 4632"/>
              <a:gd name="adj2" fmla="val -266"/>
              <a:gd name="adj3" fmla="val 41100"/>
              <a:gd name="adj4" fmla="val -11331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Make sure your title is exactly as it appears on your “</a:t>
            </a:r>
            <a:r>
              <a:rPr lang="en-US" i="1" dirty="0" smtClean="0">
                <a:solidFill>
                  <a:schemeClr val="tx1"/>
                </a:solidFill>
              </a:rPr>
              <a:t>Doctoral Dissertation Topic and Committee: Request for Approval” </a:t>
            </a:r>
            <a:r>
              <a:rPr lang="en-US" dirty="0" smtClean="0">
                <a:solidFill>
                  <a:schemeClr val="tx1"/>
                </a:solidFill>
              </a:rPr>
              <a:t>form or as approved by your school for a thesis submission.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705600" y="3886200"/>
            <a:ext cx="2286000" cy="1676400"/>
          </a:xfrm>
          <a:prstGeom prst="borderCallout1">
            <a:avLst>
              <a:gd name="adj1" fmla="val 4632"/>
              <a:gd name="adj2" fmla="val -266"/>
              <a:gd name="adj3" fmla="val 21291"/>
              <a:gd name="adj4" fmla="val -15869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Only include </a:t>
            </a:r>
            <a:r>
              <a:rPr lang="en-US" dirty="0" smtClean="0">
                <a:solidFill>
                  <a:schemeClr val="tx1"/>
                </a:solidFill>
              </a:rPr>
              <a:t>those professors </a:t>
            </a:r>
            <a:r>
              <a:rPr lang="en-US" dirty="0" smtClean="0">
                <a:solidFill>
                  <a:schemeClr val="tx1"/>
                </a:solidFill>
              </a:rPr>
              <a:t>who </a:t>
            </a:r>
            <a:r>
              <a:rPr lang="en-US" dirty="0" smtClean="0">
                <a:solidFill>
                  <a:schemeClr val="tx1"/>
                </a:solidFill>
              </a:rPr>
              <a:t>signed </a:t>
            </a:r>
            <a:r>
              <a:rPr lang="en-US" dirty="0" smtClean="0">
                <a:solidFill>
                  <a:schemeClr val="tx1"/>
                </a:solidFill>
              </a:rPr>
              <a:t>your </a:t>
            </a:r>
            <a:r>
              <a:rPr lang="en-US" dirty="0" smtClean="0">
                <a:solidFill>
                  <a:schemeClr val="tx1"/>
                </a:solidFill>
              </a:rPr>
              <a:t>thesis or dissertation signature </a:t>
            </a:r>
            <a:r>
              <a:rPr lang="en-US" dirty="0" smtClean="0">
                <a:solidFill>
                  <a:schemeClr val="tx1"/>
                </a:solidFill>
              </a:rPr>
              <a:t>page.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5625" t="28858" r="31875" b="3006"/>
          <a:stretch>
            <a:fillRect/>
          </a:stretch>
        </p:blipFill>
        <p:spPr bwMode="auto">
          <a:xfrm>
            <a:off x="533400" y="445408"/>
            <a:ext cx="8229600" cy="609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>
          <a:xfrm>
            <a:off x="228600" y="2819400"/>
            <a:ext cx="2590800" cy="3810000"/>
          </a:xfrm>
          <a:prstGeom prst="borderCallout1">
            <a:avLst>
              <a:gd name="adj1" fmla="val 30879"/>
              <a:gd name="adj2" fmla="val 99190"/>
              <a:gd name="adj3" fmla="val 22485"/>
              <a:gd name="adj4" fmla="val 20755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Abstract needs to be exactly as it is approved in your </a:t>
            </a:r>
            <a:r>
              <a:rPr lang="en-US" dirty="0" smtClean="0">
                <a:solidFill>
                  <a:schemeClr val="tx1"/>
                </a:solidFill>
              </a:rPr>
              <a:t>thesis or dissertation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If you have special formatting (i.e. italics, symbols), then it must be included using HTML coding. 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Please use the hints page to help.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17635" r="2500" b="22245"/>
          <a:stretch>
            <a:fillRect/>
          </a:stretch>
        </p:blipFill>
        <p:spPr bwMode="auto">
          <a:xfrm>
            <a:off x="304800" y="4572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>
          <a:xfrm>
            <a:off x="5257800" y="2438400"/>
            <a:ext cx="3581400" cy="2209800"/>
          </a:xfrm>
          <a:prstGeom prst="borderCallout1">
            <a:avLst>
              <a:gd name="adj1" fmla="val 320"/>
              <a:gd name="adj2" fmla="val -1028"/>
              <a:gd name="adj3" fmla="val 11984"/>
              <a:gd name="adj4" fmla="val -2112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If you are having difficulty uploading your PDF document, then please use </a:t>
            </a:r>
            <a:r>
              <a:rPr lang="en-US" sz="2000" dirty="0" err="1" smtClean="0">
                <a:solidFill>
                  <a:schemeClr val="tx1"/>
                </a:solidFill>
              </a:rPr>
              <a:t>ProQuest’s</a:t>
            </a:r>
            <a:r>
              <a:rPr lang="en-US" sz="2000" dirty="0" smtClean="0">
                <a:solidFill>
                  <a:schemeClr val="tx1"/>
                </a:solidFill>
              </a:rPr>
              <a:t> conversion tool in the  upper right corner.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18437" r="4375" b="12625"/>
          <a:stretch>
            <a:fillRect/>
          </a:stretch>
        </p:blipFill>
        <p:spPr bwMode="auto">
          <a:xfrm>
            <a:off x="304800" y="533400"/>
            <a:ext cx="854060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>
          <a:xfrm>
            <a:off x="5181600" y="3200400"/>
            <a:ext cx="3581400" cy="1600200"/>
          </a:xfrm>
          <a:prstGeom prst="borderCallout1">
            <a:avLst>
              <a:gd name="adj1" fmla="val 4632"/>
              <a:gd name="adj2" fmla="val -266"/>
              <a:gd name="adj3" fmla="val -120948"/>
              <a:gd name="adj4" fmla="val -6914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Supplemental Files include audio and video files. </a:t>
            </a:r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b="1" u="sng" dirty="0" smtClean="0">
                <a:solidFill>
                  <a:schemeClr val="tx1"/>
                </a:solidFill>
              </a:rPr>
              <a:t>not</a:t>
            </a:r>
            <a:r>
              <a:rPr lang="en-US" dirty="0" smtClean="0">
                <a:solidFill>
                  <a:schemeClr val="tx1"/>
                </a:solidFill>
              </a:rPr>
              <a:t> to be used to upload various chapters of your </a:t>
            </a:r>
            <a:r>
              <a:rPr lang="en-US" dirty="0" smtClean="0">
                <a:solidFill>
                  <a:schemeClr val="tx1"/>
                </a:solidFill>
              </a:rPr>
              <a:t>thesis or dissertation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or Waive Copyright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18437" r="2500" b="8617"/>
          <a:stretch>
            <a:fillRect/>
          </a:stretch>
        </p:blipFill>
        <p:spPr bwMode="auto">
          <a:xfrm>
            <a:off x="381000" y="1828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86400" y="2971800"/>
            <a:ext cx="3276600" cy="1828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Please look at “</a:t>
            </a:r>
            <a:r>
              <a:rPr lang="en-US" i="1" dirty="0" smtClean="0">
                <a:solidFill>
                  <a:schemeClr val="tx1"/>
                </a:solidFill>
              </a:rPr>
              <a:t>The Copyright of Your Thesis or Dissertation</a:t>
            </a:r>
            <a:r>
              <a:rPr lang="en-US" dirty="0" smtClean="0">
                <a:solidFill>
                  <a:schemeClr val="tx1"/>
                </a:solidFill>
              </a:rPr>
              <a:t>” handout from the Office of Graduate Studies for more information on copyright.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2590800"/>
            <a:ext cx="4038600" cy="3810000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You will automatically be charged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for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microfilm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copy that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ProQuest needs to send to Mullen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Library.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If you would like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bound copies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of your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thesis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or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dissertation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then you will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be able to purchase those copies here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lvl="1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Other additional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ProQuest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fees are for publishing and copyright.</a:t>
            </a:r>
            <a:endParaRPr lang="en-US" cap="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ProQuest</a:t>
            </a:r>
            <a:r>
              <a:rPr lang="en-US" dirty="0" smtClean="0"/>
              <a:t> Fees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t="12024" r="25000" b="3006"/>
          <a:stretch>
            <a:fillRect/>
          </a:stretch>
        </p:blipFill>
        <p:spPr bwMode="auto">
          <a:xfrm>
            <a:off x="4038600" y="2209800"/>
            <a:ext cx="4876800" cy="430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2743200"/>
            <a:ext cx="8534400" cy="38862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Once you have submitted your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thesis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or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dissertation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the Administrator in the Office of Graduate Studies will double-check all the formatting.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Your thesis or dissertation deposit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will be complete once you have submitted all the required forms and fees to the Office of Graduate Studies. 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Once your deposit is confirmed, the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Administrator will lock your ProQuest account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. You will not be able to revise or resubmit any documents once the account is locked.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Administrator will submit the final batch of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theses and dissertations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to ProQuest following the graduation date.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What is an ETD?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Placeholder 5" descr="pd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636" b="13636"/>
          <a:stretch>
            <a:fillRect/>
          </a:stretch>
        </p:blipFill>
        <p:spPr>
          <a:xfrm>
            <a:off x="6705600" y="914400"/>
            <a:ext cx="1876425" cy="175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What is an ETD?</a:t>
            </a:r>
          </a:p>
          <a:p>
            <a:endParaRPr lang="en-US" dirty="0" smtClean="0"/>
          </a:p>
          <a:p>
            <a:pPr algn="ctr"/>
            <a:r>
              <a:rPr lang="en-US" sz="2400" i="1" dirty="0" smtClean="0"/>
              <a:t>A student’s </a:t>
            </a:r>
            <a:r>
              <a:rPr lang="en-US" sz="2400" i="1" dirty="0" smtClean="0"/>
              <a:t>thesis or </a:t>
            </a:r>
            <a:r>
              <a:rPr lang="en-US" sz="2400" i="1" dirty="0" smtClean="0"/>
              <a:t>dissertation converted into an electronic document</a:t>
            </a:r>
            <a:r>
              <a:rPr lang="en-US" sz="2400" i="1" dirty="0" smtClean="0"/>
              <a:t>.</a:t>
            </a:r>
            <a:endParaRPr lang="en-US" sz="2400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05200" y="685800"/>
            <a:ext cx="5638800" cy="54102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7800" y="19050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3352800"/>
            <a:ext cx="5638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CUA </a:t>
            </a:r>
            <a:r>
              <a:rPr lang="en-US" i="1" dirty="0" smtClean="0"/>
              <a:t>theses and dissertations </a:t>
            </a:r>
            <a:r>
              <a:rPr lang="en-US" b="1" i="1" dirty="0" smtClean="0"/>
              <a:t>must</a:t>
            </a:r>
            <a:r>
              <a:rPr lang="en-US" i="1" dirty="0" smtClean="0"/>
              <a:t> be submitted as ETDs through ProQuest, the world's only comprehensive service for publishing, archiving, and disseminating graduate research. By publishing with </a:t>
            </a:r>
            <a:r>
              <a:rPr lang="en-US" i="1" dirty="0" err="1" smtClean="0"/>
              <a:t>ProQuest</a:t>
            </a:r>
            <a:r>
              <a:rPr lang="en-US" i="1" dirty="0" smtClean="0"/>
              <a:t>, you ensure your dissertation or thesis gains the widest possible audience. 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13716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word processing</a:t>
            </a:r>
          </a:p>
          <a:p>
            <a:r>
              <a:rPr lang="en-US" dirty="0" smtClean="0"/>
              <a:t>document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2743200"/>
            <a:ext cx="7467600" cy="3505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0" i="1" cap="none" dirty="0" smtClean="0"/>
              <a:t>Faster and wider access to your work</a:t>
            </a:r>
          </a:p>
          <a:p>
            <a:pPr algn="l">
              <a:buFont typeface="Arial" pitchFamily="34" charset="0"/>
              <a:buChar char="•"/>
            </a:pPr>
            <a:r>
              <a:rPr lang="en-US" b="0" i="1" cap="none" dirty="0" smtClean="0"/>
              <a:t>Saves library shelf space</a:t>
            </a:r>
          </a:p>
          <a:p>
            <a:pPr algn="l">
              <a:buFont typeface="Arial" pitchFamily="34" charset="0"/>
              <a:buChar char="•"/>
            </a:pPr>
            <a:r>
              <a:rPr lang="en-US" b="0" i="1" cap="none" dirty="0" smtClean="0"/>
              <a:t>Reliable archival back up</a:t>
            </a:r>
          </a:p>
          <a:p>
            <a:pPr algn="l">
              <a:buFont typeface="Arial" pitchFamily="34" charset="0"/>
              <a:buChar char="•"/>
            </a:pPr>
            <a:r>
              <a:rPr lang="en-US" b="0" i="1" cap="none" dirty="0" smtClean="0"/>
              <a:t>Decreases printing costs</a:t>
            </a:r>
          </a:p>
          <a:p>
            <a:pPr algn="l">
              <a:buFont typeface="Arial" pitchFamily="34" charset="0"/>
              <a:buChar char="•"/>
            </a:pPr>
            <a:r>
              <a:rPr lang="en-US" b="0" i="1" cap="none" dirty="0" smtClean="0"/>
              <a:t>Saves paper</a:t>
            </a:r>
          </a:p>
          <a:p>
            <a:pPr algn="l">
              <a:buFont typeface="Arial" pitchFamily="34" charset="0"/>
              <a:buChar char="•"/>
            </a:pPr>
            <a:r>
              <a:rPr lang="en-US" b="0" i="1" cap="none" dirty="0" smtClean="0"/>
              <a:t>Saves the student money</a:t>
            </a:r>
          </a:p>
          <a:p>
            <a:pPr algn="l">
              <a:buFont typeface="Arial" pitchFamily="34" charset="0"/>
              <a:buChar char="•"/>
            </a:pPr>
            <a:r>
              <a:rPr lang="en-US" b="0" i="1" cap="none" dirty="0" smtClean="0"/>
              <a:t>More efficient</a:t>
            </a:r>
          </a:p>
          <a:p>
            <a:pPr algn="l">
              <a:buFont typeface="Arial" pitchFamily="34" charset="0"/>
              <a:buChar char="•"/>
            </a:pPr>
            <a:r>
              <a:rPr lang="en-US" b="0" i="1" cap="none" dirty="0" smtClean="0"/>
              <a:t>Saves shipping costs</a:t>
            </a:r>
          </a:p>
          <a:p>
            <a:pPr algn="l">
              <a:buFont typeface="Arial" pitchFamily="34" charset="0"/>
              <a:buChar char="•"/>
            </a:pPr>
            <a:r>
              <a:rPr lang="en-US" i="1" u="sng" cap="none" dirty="0" smtClean="0"/>
              <a:t>It is required by CUA </a:t>
            </a:r>
          </a:p>
          <a:p>
            <a:pPr algn="l"/>
            <a:r>
              <a:rPr lang="en-US" i="1" u="sng" cap="none" dirty="0" smtClean="0"/>
              <a:t>in order to graduate</a:t>
            </a:r>
            <a:endParaRPr lang="en-US" i="1" u="sng" cap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Why do an ETD?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962400" y="4038600"/>
            <a:ext cx="4876800" cy="2209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Graduate schools are increasing the amount of graduate works sent to </a:t>
            </a:r>
            <a:r>
              <a:rPr lang="en-US" b="1" dirty="0" err="1" smtClean="0">
                <a:solidFill>
                  <a:schemeClr val="tx2"/>
                </a:solidFill>
              </a:rPr>
              <a:t>ProQuest</a:t>
            </a:r>
            <a:endParaRPr lang="en-US" b="1" dirty="0" smtClean="0">
              <a:solidFill>
                <a:schemeClr val="tx2"/>
              </a:solidFill>
            </a:endParaRP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2"/>
                </a:solidFill>
              </a:rPr>
              <a:t>2002: Published 55,000 Graduate works</a:t>
            </a:r>
          </a:p>
          <a:p>
            <a:pPr algn="ctr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2"/>
                </a:solidFill>
              </a:rPr>
              <a:t>2008: Published 70,000 Graduate works</a:t>
            </a:r>
          </a:p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5029200"/>
            <a:ext cx="419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3400" y="2743200"/>
            <a:ext cx="8153400" cy="3352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Go to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2"/>
              </a:rPr>
              <a:t>http://www.etdadmin.com/cua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and select "Submit my dissertation/thesis".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Create an account or login using an existing account.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Once you create an account, ETD Administrator will walk you through a simple process that involves accepting the publishing agreement and uploading the relevant files and information about your submission.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After you complete your submission, your graduate school administrator will review the submission before sending it to UMI Dissertation Publishing.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Note that all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theses and dissertations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must be submitted as a PDF document.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How do I submit my </a:t>
            </a:r>
            <a:r>
              <a:rPr lang="en-US" dirty="0" smtClean="0"/>
              <a:t>thesis or </a:t>
            </a:r>
            <a:r>
              <a:rPr lang="en-US" dirty="0" smtClean="0"/>
              <a:t>dissertation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2667000"/>
            <a:ext cx="2362200" cy="3552946"/>
          </a:xfrm>
        </p:spPr>
        <p:txBody>
          <a:bodyPr>
            <a:normAutofit/>
          </a:bodyPr>
          <a:lstStyle/>
          <a:p>
            <a:r>
              <a:rPr lang="en-US" b="0" i="1" cap="none" dirty="0" smtClean="0"/>
              <a:t>This step should only be done after you </a:t>
            </a:r>
            <a:r>
              <a:rPr lang="en-US" b="0" i="1" cap="none" dirty="0" smtClean="0"/>
              <a:t>have had your thesis approved of </a:t>
            </a:r>
            <a:r>
              <a:rPr lang="en-US" b="0" i="1" cap="none" dirty="0" smtClean="0"/>
              <a:t>defended your dissertation and you have had </a:t>
            </a:r>
            <a:r>
              <a:rPr lang="en-US" b="0" i="1" cap="none" dirty="0" smtClean="0"/>
              <a:t>the document formatting approved by the Graduate Studies Office.</a:t>
            </a:r>
            <a:endParaRPr lang="en-US" b="0" i="1" cap="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submit </a:t>
            </a:r>
            <a:r>
              <a:rPr lang="en-US" dirty="0" smtClean="0"/>
              <a:t>my thesis or </a:t>
            </a:r>
            <a:r>
              <a:rPr lang="en-US" dirty="0" smtClean="0"/>
              <a:t>dissertation?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2024" r="1250" b="16633"/>
          <a:stretch>
            <a:fillRect/>
          </a:stretch>
        </p:blipFill>
        <p:spPr bwMode="auto">
          <a:xfrm>
            <a:off x="2819400" y="2743200"/>
            <a:ext cx="6172200" cy="347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>
          <a:xfrm>
            <a:off x="6705600" y="3886200"/>
            <a:ext cx="2286000" cy="914400"/>
          </a:xfrm>
          <a:prstGeom prst="borderCallout1">
            <a:avLst>
              <a:gd name="adj1" fmla="val 4632"/>
              <a:gd name="adj2" fmla="val -266"/>
              <a:gd name="adj3" fmla="val 43814"/>
              <a:gd name="adj4" fmla="val -1540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“Submit my dissertation/thesis”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077200" cy="3429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sz="28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28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tx1">
                    <a:lumMod val="50000"/>
                  </a:schemeClr>
                </a:solidFill>
              </a:rPr>
              <a:t>The ETD website will walk you </a:t>
            </a:r>
          </a:p>
          <a:p>
            <a:pPr lvl="1" algn="ctr"/>
            <a:r>
              <a:rPr lang="en-US" sz="2800" i="1" dirty="0" smtClean="0">
                <a:solidFill>
                  <a:schemeClr val="tx1">
                    <a:lumMod val="50000"/>
                  </a:schemeClr>
                </a:solidFill>
              </a:rPr>
              <a:t>through this process using the conversion tool.</a:t>
            </a:r>
          </a:p>
          <a:p>
            <a:pPr lvl="1">
              <a:buFont typeface="Arial" pitchFamily="34" charset="0"/>
              <a:buChar char="•"/>
            </a:pPr>
            <a:endParaRPr lang="en-US" sz="28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 algn="ctr"/>
            <a:endParaRPr lang="en-US" sz="28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 algn="ctr"/>
            <a:endParaRPr lang="en-US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How do I convert my </a:t>
            </a:r>
            <a:r>
              <a:rPr lang="en-US" dirty="0" smtClean="0"/>
              <a:t>thesis or dissertation </a:t>
            </a:r>
            <a:r>
              <a:rPr lang="en-US" dirty="0" smtClean="0"/>
              <a:t>to a PDF </a:t>
            </a:r>
            <a:r>
              <a:rPr lang="en-US" dirty="0" smtClean="0"/>
              <a:t>document?</a:t>
            </a:r>
            <a:endParaRPr lang="en-US" dirty="0"/>
          </a:p>
        </p:txBody>
      </p:sp>
      <p:pic>
        <p:nvPicPr>
          <p:cNvPr id="4" name="Picture Placeholder 5" descr="pdf.jpg"/>
          <p:cNvPicPr>
            <a:picLocks noChangeAspect="1"/>
          </p:cNvPicPr>
          <p:nvPr/>
        </p:nvPicPr>
        <p:blipFill>
          <a:blip r:embed="rId2"/>
          <a:srcRect t="13636" b="13636"/>
          <a:stretch>
            <a:fillRect/>
          </a:stretch>
        </p:blipFill>
        <p:spPr>
          <a:xfrm>
            <a:off x="6553200" y="2438400"/>
            <a:ext cx="187642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3400" y="2743200"/>
            <a:ext cx="8305800" cy="3276600"/>
          </a:xfrm>
        </p:spPr>
        <p:txBody>
          <a:bodyPr/>
          <a:lstStyle/>
          <a:p>
            <a:pPr algn="l"/>
            <a:r>
              <a:rPr lang="en-US" cap="none" dirty="0" smtClean="0"/>
              <a:t>Do I have to use UMI’s PDF conversion tool or can I upload my own PDF?  </a:t>
            </a:r>
          </a:p>
          <a:p>
            <a:pPr algn="l"/>
            <a:r>
              <a:rPr lang="en-US" b="0" cap="none" dirty="0" smtClean="0">
                <a:solidFill>
                  <a:schemeClr val="tx1"/>
                </a:solidFill>
              </a:rPr>
              <a:t>You may use your own PDF file, but you may run into difficulties submitting it because it might be a different version of Adobe. If you do run into problems, try using UMI’s conversion tool.</a:t>
            </a:r>
          </a:p>
          <a:p>
            <a:pPr algn="l"/>
            <a:endParaRPr lang="en-US" cap="none" dirty="0" smtClean="0"/>
          </a:p>
          <a:p>
            <a:pPr algn="l"/>
            <a:r>
              <a:rPr lang="en-US" cap="none" dirty="0" smtClean="0"/>
              <a:t>How do I embed my fonts?</a:t>
            </a:r>
          </a:p>
          <a:p>
            <a:pPr algn="l"/>
            <a:r>
              <a:rPr lang="en-US" b="0" cap="none" dirty="0" smtClean="0">
                <a:solidFill>
                  <a:schemeClr val="tx1"/>
                </a:solidFill>
              </a:rPr>
              <a:t>Please follow the instructions on UMI’s website.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838200"/>
          </a:xfrm>
        </p:spPr>
        <p:txBody>
          <a:bodyPr/>
          <a:lstStyle/>
          <a:p>
            <a:r>
              <a:rPr lang="en-US" dirty="0" smtClean="0"/>
              <a:t>Common PDF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2743200"/>
            <a:ext cx="8458200" cy="3429000"/>
          </a:xfrm>
        </p:spPr>
        <p:txBody>
          <a:bodyPr/>
          <a:lstStyle/>
          <a:p>
            <a:pPr algn="l"/>
            <a:r>
              <a:rPr lang="en-US" cap="none" dirty="0" smtClean="0"/>
              <a:t>My </a:t>
            </a:r>
            <a:r>
              <a:rPr lang="en-US" cap="none" dirty="0" smtClean="0"/>
              <a:t>Thesis </a:t>
            </a:r>
            <a:r>
              <a:rPr lang="en-US" cap="none" dirty="0" smtClean="0"/>
              <a:t>or </a:t>
            </a:r>
            <a:r>
              <a:rPr lang="en-US" cap="none" dirty="0" smtClean="0"/>
              <a:t>Dissertation </a:t>
            </a:r>
            <a:r>
              <a:rPr lang="en-US" cap="none" dirty="0" smtClean="0"/>
              <a:t>is in numerous Word documents for each chapter. </a:t>
            </a:r>
            <a:r>
              <a:rPr lang="en-US" cap="none" dirty="0" smtClean="0"/>
              <a:t>Can </a:t>
            </a:r>
            <a:r>
              <a:rPr lang="en-US" cap="none" dirty="0" smtClean="0"/>
              <a:t>I turn each one into a PDF file and upload multiple PDF files?</a:t>
            </a:r>
          </a:p>
          <a:p>
            <a:pPr algn="l"/>
            <a:endParaRPr lang="en-US" cap="none" dirty="0" smtClean="0"/>
          </a:p>
          <a:p>
            <a:pPr algn="l"/>
            <a:r>
              <a:rPr lang="en-US" b="0" cap="none" dirty="0" smtClean="0">
                <a:solidFill>
                  <a:schemeClr val="tx1"/>
                </a:solidFill>
              </a:rPr>
              <a:t>NO! You must submit your </a:t>
            </a:r>
            <a:r>
              <a:rPr lang="en-US" b="0" cap="none" dirty="0" smtClean="0">
                <a:solidFill>
                  <a:schemeClr val="tx1"/>
                </a:solidFill>
              </a:rPr>
              <a:t>thesis or dissertation </a:t>
            </a:r>
            <a:r>
              <a:rPr lang="en-US" b="0" cap="none" dirty="0" smtClean="0">
                <a:solidFill>
                  <a:schemeClr val="tx1"/>
                </a:solidFill>
              </a:rPr>
              <a:t>in one complete PDF file (this does not include the supplementary material).  Therefore, you need to have the entire </a:t>
            </a:r>
            <a:r>
              <a:rPr lang="en-US" b="0" cap="none" dirty="0" smtClean="0">
                <a:solidFill>
                  <a:schemeClr val="tx1"/>
                </a:solidFill>
              </a:rPr>
              <a:t>thesis or dissertation </a:t>
            </a:r>
            <a:r>
              <a:rPr lang="en-US" b="0" cap="none" dirty="0" smtClean="0">
                <a:solidFill>
                  <a:schemeClr val="tx1"/>
                </a:solidFill>
              </a:rPr>
              <a:t>in one word processing </a:t>
            </a:r>
            <a:r>
              <a:rPr lang="en-US" b="0" cap="none" dirty="0" smtClean="0">
                <a:solidFill>
                  <a:schemeClr val="tx1"/>
                </a:solidFill>
              </a:rPr>
              <a:t>document.</a:t>
            </a:r>
          </a:p>
          <a:p>
            <a:pPr algn="l"/>
            <a:endParaRPr lang="en-US" b="0" cap="none" dirty="0">
              <a:solidFill>
                <a:schemeClr val="tx1"/>
              </a:solidFill>
            </a:endParaRPr>
          </a:p>
          <a:p>
            <a:pPr algn="l"/>
            <a:r>
              <a:rPr lang="en-US" b="0" cap="none" dirty="0" smtClean="0">
                <a:solidFill>
                  <a:schemeClr val="tx1"/>
                </a:solidFill>
              </a:rPr>
              <a:t>Please </a:t>
            </a:r>
            <a:r>
              <a:rPr lang="en-US" b="0" cap="none" dirty="0" smtClean="0">
                <a:solidFill>
                  <a:schemeClr val="tx1"/>
                </a:solidFill>
              </a:rPr>
              <a:t>see the section titled “Combining Multiple Word Documents” on the Graduate Studies’ Online Submission Help webpage.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838200"/>
          </a:xfrm>
        </p:spPr>
        <p:txBody>
          <a:bodyPr/>
          <a:lstStyle/>
          <a:p>
            <a:r>
              <a:rPr lang="en-US" dirty="0" smtClean="0"/>
              <a:t>Most Common PDF Question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2514600"/>
            <a:ext cx="2438400" cy="365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1928" r="3138" b="2915"/>
          <a:stretch>
            <a:fillRect/>
          </a:stretch>
        </p:blipFill>
        <p:spPr bwMode="auto">
          <a:xfrm>
            <a:off x="254000" y="304800"/>
            <a:ext cx="8585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>
          <a:xfrm>
            <a:off x="4648200" y="0"/>
            <a:ext cx="2286000" cy="1524000"/>
          </a:xfrm>
          <a:prstGeom prst="borderCallout1">
            <a:avLst>
              <a:gd name="adj1" fmla="val 30012"/>
              <a:gd name="adj2" fmla="val -144819"/>
              <a:gd name="adj3" fmla="val -372"/>
              <a:gd name="adj4" fmla="val -122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checklist will guide you through the entire 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3657600" y="4343400"/>
            <a:ext cx="5257800" cy="1752600"/>
          </a:xfrm>
          <a:prstGeom prst="borderCallout1">
            <a:avLst>
              <a:gd name="adj1" fmla="val 4632"/>
              <a:gd name="adj2" fmla="val -266"/>
              <a:gd name="adj3" fmla="val 52663"/>
              <a:gd name="adj4" fmla="val -1426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CUA’s Open Access Option: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Available only through </a:t>
            </a:r>
            <a:r>
              <a:rPr lang="en-US" dirty="0" smtClean="0">
                <a:solidFill>
                  <a:schemeClr val="tx1"/>
                </a:solidFill>
              </a:rPr>
              <a:t>Mullen </a:t>
            </a:r>
            <a:r>
              <a:rPr lang="en-US" dirty="0" smtClean="0">
                <a:solidFill>
                  <a:schemeClr val="tx1"/>
                </a:solidFill>
              </a:rPr>
              <a:t>Library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Free for all </a:t>
            </a:r>
            <a:r>
              <a:rPr lang="en-US" dirty="0" smtClean="0">
                <a:solidFill>
                  <a:schemeClr val="tx1"/>
                </a:solidFill>
              </a:rPr>
              <a:t>Catholic University students and students with the Washington Research Library Consortium (WRLC).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9">
      <a:dk1>
        <a:srgbClr val="00007F"/>
      </a:dk1>
      <a:lt1>
        <a:sysClr val="window" lastClr="FFFFFF"/>
      </a:lt1>
      <a:dk2>
        <a:srgbClr val="0000BF"/>
      </a:dk2>
      <a:lt2>
        <a:srgbClr val="1919FF"/>
      </a:lt2>
      <a:accent1>
        <a:srgbClr val="0B0BFF"/>
      </a:accent1>
      <a:accent2>
        <a:srgbClr val="FF0000"/>
      </a:accent2>
      <a:accent3>
        <a:srgbClr val="BFBFBF"/>
      </a:accent3>
      <a:accent4>
        <a:srgbClr val="7F7F7F"/>
      </a:accent4>
      <a:accent5>
        <a:srgbClr val="0B0BFF"/>
      </a:accent5>
      <a:accent6>
        <a:srgbClr val="FF0000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971</TotalTime>
  <Words>846</Words>
  <Application>Microsoft Office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Georgia</vt:lpstr>
      <vt:lpstr>Wingdings</vt:lpstr>
      <vt:lpstr>Wingdings 2</vt:lpstr>
      <vt:lpstr>Civic</vt:lpstr>
      <vt:lpstr> Electronic Theses/Dissertation (ETD) Submissions at ProQuest </vt:lpstr>
      <vt:lpstr>What is an ETD?</vt:lpstr>
      <vt:lpstr>Why do an ETD? </vt:lpstr>
      <vt:lpstr>Overview: How do I submit my thesis or dissertation?</vt:lpstr>
      <vt:lpstr>How do I submit my thesis or dissertation?</vt:lpstr>
      <vt:lpstr>How do I convert my thesis or dissertation to a PDF document?</vt:lpstr>
      <vt:lpstr>Common PDF Questions</vt:lpstr>
      <vt:lpstr>Most Common PDF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Register or Waive Copyright </vt:lpstr>
      <vt:lpstr>ProQuest Fees </vt:lpstr>
      <vt:lpstr>Submission </vt:lpstr>
    </vt:vector>
  </TitlesOfParts>
  <Company>The Catholic University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Electronic Theses/Dissertation Submission @ </dc:title>
  <dc:creator>61wilson</dc:creator>
  <cp:lastModifiedBy>David Long</cp:lastModifiedBy>
  <cp:revision>80</cp:revision>
  <dcterms:created xsi:type="dcterms:W3CDTF">2009-08-11T15:22:59Z</dcterms:created>
  <dcterms:modified xsi:type="dcterms:W3CDTF">2023-03-23T14:04:51Z</dcterms:modified>
</cp:coreProperties>
</file>